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Roboto Medium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Google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GoogleSans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GoogleSans-italic.fntdata"/><Relationship Id="rId12" Type="http://schemas.openxmlformats.org/officeDocument/2006/relationships/slide" Target="slides/slide7.xml"/><Relationship Id="rId34" Type="http://schemas.openxmlformats.org/officeDocument/2006/relationships/font" Target="fonts/Google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Google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Yêu cầu học sinh đặt nhãn dán “clip board” vào cột thể hiện hành động trẻ nên thực hiện. Hãy nhớ rằng: có nhiều hơn một câu trả lời đúng.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Yêu cầu học sinh đặt nhãn dán “bong bóng hội thoại” vào cột thể hiện hành động trẻ nên thực hiện. Hãy nhớ rằng: có nhiều hơn một câu trả lời đúng.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Yêu cầu học sinh đặt nhãn dán “hình trái tim” vào cột thể hiện hành động trẻ nên thực hiện. Hãy nhớ rằng: có nhiều hơn một câu trả lời đúng.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Yêu cầu học sinh đặt nhãn dán “điện thoại” vào cột thể hiện hành động trẻ nên thực hiện. Hãy nhớ rằng: có nhiều hơn một câu trả lời đúng.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Nhờ sự dũng cảm và dám báo cáo về những kẻ gây rối, bạn đã góp phần lan tỏa sự tử tế và năng lượng tích cực đến mọi người!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e1117ff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e1117ff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e6211488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1e6211488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Hãy chọn cách cư xử đẹp!</a:t>
            </a:r>
            <a:endParaRPr b="1"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Đối xử với người khác theo cách mà bạn muốn bản thân mình được đối xử, bằng cách</a:t>
            </a:r>
            <a:r>
              <a:rPr b="1" lang="en" sz="9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lang="en" sz="9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tác động tích</a:t>
            </a:r>
            <a:endParaRPr b="1" sz="9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cực đến nhiều người và ngăn chặn kịp thời các hành vi bắt nạt.</a:t>
            </a:r>
            <a:endParaRPr b="1" sz="9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Hãy cùng biến internet thành một nơi tử tế hơn.</a:t>
            </a:r>
            <a:endParaRPr b="1"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Hãy trở thành một người dùng internet</a:t>
            </a:r>
            <a:r>
              <a:rPr b="1" lang="en" sz="9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lang="en" sz="9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dám đứng lên vì lẽ phải</a:t>
            </a:r>
            <a:r>
              <a:rPr b="1" lang="en" sz="9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. </a:t>
            </a: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Học cách lan tỏa sự tử tế, chặn đứng những kẻ bắt nạt và báo cáo về những kẻ gây rối. </a:t>
            </a:r>
            <a:endParaRPr b="1"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Cùng thực hành với cả lớp. Thảo luận về tình huống và hành động trẻ nên làm. Các hành động bao gồm: lan tỏa năng lượng tích cực, chặn kẻ gây rối, hoặc báo cáo kẻ gây rối.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Yêu cầu học sinh đặt nhãn dán “máy tính bỏ túi” vào cột thể hiện hành động trẻ nên thực hiện. Hãy nhớ rằng: có nhiều hơn một câu trả lời đúng.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Hướng dẫn dành cho giáo viên: </a:t>
            </a:r>
            <a:r>
              <a:rPr lang="en" sz="9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Thảo luận câu trả lời đúng với cả lớp. </a:t>
            </a:r>
            <a:endParaRPr sz="9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A Cover Slide">
  <p:cSld name="TITLE_AND_TWO_COLUMNS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123100" y="1935900"/>
            <a:ext cx="9871800" cy="6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9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84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4879250" y="6735050"/>
            <a:ext cx="3408600" cy="35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3020" l="10616" r="21233" t="3378"/>
          <a:stretch/>
        </p:blipFill>
        <p:spPr>
          <a:xfrm rot="-4">
            <a:off x="9923600" y="1253206"/>
            <a:ext cx="8364403" cy="903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50" y="8702200"/>
            <a:ext cx="1621969" cy="11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Three columns">
  <p:cSld name="Content - Three 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973750" y="274702"/>
            <a:ext cx="79704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 b="0" i="0" sz="18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1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90">
          <p15:clr>
            <a:srgbClr val="F9AD4C"/>
          </p15:clr>
        </p15:guide>
        <p15:guide id="2" pos="4182">
          <p15:clr>
            <a:srgbClr val="F9AD4C"/>
          </p15:clr>
        </p15:guide>
        <p15:guide id="3" orient="horz" pos="432">
          <p15:clr>
            <a:srgbClr val="F9AD4C"/>
          </p15:clr>
        </p15:guide>
        <p15:guide id="4" pos="7338">
          <p15:clr>
            <a:srgbClr val="F9AD4C"/>
          </p15:clr>
        </p15:guide>
        <p15:guide id="5" pos="7630">
          <p15:clr>
            <a:srgbClr val="F9AD4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4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542200" y="2709800"/>
            <a:ext cx="12924000" cy="6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14879250" y="6735050"/>
            <a:ext cx="3408600" cy="355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27924" r="25909" t="0"/>
          <a:stretch/>
        </p:blipFill>
        <p:spPr>
          <a:xfrm>
            <a:off x="8579454" y="1277200"/>
            <a:ext cx="1138356" cy="155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50" y="8702200"/>
            <a:ext cx="1621969" cy="11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2665100" y="1643900"/>
            <a:ext cx="502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title"/>
          </p:nvPr>
        </p:nvSpPr>
        <p:spPr>
          <a:xfrm>
            <a:off x="10081250" y="2091700"/>
            <a:ext cx="59208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4962" l="0" r="0" t="5294"/>
          <a:stretch/>
        </p:blipFill>
        <p:spPr>
          <a:xfrm>
            <a:off x="0" y="14669"/>
            <a:ext cx="18288000" cy="1025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2">
  <p:cSld name="TITLE_AND_BODY_2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36"/>
            <a:ext cx="18288000" cy="1029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2665100" y="1643900"/>
            <a:ext cx="502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title"/>
          </p:nvPr>
        </p:nvSpPr>
        <p:spPr>
          <a:xfrm>
            <a:off x="10081250" y="2091700"/>
            <a:ext cx="59208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sz="36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>
            <a:off x="2373900" y="1527100"/>
            <a:ext cx="5525400" cy="2790600"/>
          </a:xfrm>
          <a:prstGeom prst="roundRect">
            <a:avLst>
              <a:gd fmla="val 94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9842750" y="1860250"/>
            <a:ext cx="6344400" cy="6358800"/>
          </a:xfrm>
          <a:prstGeom prst="roundRect">
            <a:avLst>
              <a:gd fmla="val 525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161" y="4912874"/>
            <a:ext cx="5670874" cy="41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225" y="5441225"/>
            <a:ext cx="9405825" cy="484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 1">
  <p:cSld name="TITLE_AND_BODY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36"/>
            <a:ext cx="18288000" cy="1029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">
  <p:cSld name="TITLE_AND_BODY_2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697250" y="1638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338412" y="5441225"/>
            <a:ext cx="9405825" cy="484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/>
          <p:nvPr/>
        </p:nvSpPr>
        <p:spPr>
          <a:xfrm>
            <a:off x="2633100" y="1499300"/>
            <a:ext cx="13021800" cy="7510800"/>
          </a:xfrm>
          <a:prstGeom prst="roundRect">
            <a:avLst>
              <a:gd fmla="val 710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0499" y="7289219"/>
            <a:ext cx="3654451" cy="299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einternetawesome.withgoogle.co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4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1710925" y="3451200"/>
            <a:ext cx="7801800" cy="33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8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Tử tế</a:t>
            </a:r>
            <a:endParaRPr sz="80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 sz="8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</a:t>
            </a:r>
            <a:r>
              <a:rPr lang="en" sz="8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hật</a:t>
            </a:r>
            <a:r>
              <a:rPr lang="en" sz="8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tuyệt.</a:t>
            </a:r>
            <a:endParaRPr sz="8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" name="Google Shape;71;p13">
            <a:hlinkClick r:id="rId3"/>
          </p:cNvPr>
          <p:cNvSpPr txBox="1"/>
          <p:nvPr/>
        </p:nvSpPr>
        <p:spPr>
          <a:xfrm>
            <a:off x="14650518" y="9665015"/>
            <a:ext cx="45192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600" u="none" cap="none" strike="noStrike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g.co/BeInternetAwesome/vn</a:t>
            </a:r>
            <a:endParaRPr i="0" sz="1600" u="none" cap="none" strike="noStrike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200" y="10185225"/>
            <a:ext cx="18326398" cy="1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63" y="365275"/>
            <a:ext cx="660701" cy="76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6">
            <a:alphaModFix/>
          </a:blip>
          <a:srcRect b="0" l="9" r="9" t="0"/>
          <a:stretch/>
        </p:blipFill>
        <p:spPr>
          <a:xfrm>
            <a:off x="1520550" y="646821"/>
            <a:ext cx="1460575" cy="475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2665100" y="1643900"/>
            <a:ext cx="502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Tôi nghĩ video của mình khá ngầu, nhưng nhiều người chọc quê tôi quá...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2"/>
          <p:cNvSpPr txBox="1"/>
          <p:nvPr>
            <p:ph idx="1" type="subTitle"/>
          </p:nvPr>
        </p:nvSpPr>
        <p:spPr>
          <a:xfrm>
            <a:off x="685425" y="258575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TÌNH HUỐNG 2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5800" y="2184400"/>
            <a:ext cx="561960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" type="subTitle"/>
          </p:nvPr>
        </p:nvSpPr>
        <p:spPr>
          <a:xfrm>
            <a:off x="697250" y="2585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TRẢ LỜI 2</a:t>
            </a:r>
            <a:endParaRPr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78" name="Google Shape;178;p23"/>
          <p:cNvGrpSpPr/>
          <p:nvPr/>
        </p:nvGrpSpPr>
        <p:grpSpPr>
          <a:xfrm>
            <a:off x="3076826" y="2613896"/>
            <a:ext cx="1895439" cy="1895439"/>
            <a:chOff x="1381375" y="1645025"/>
            <a:chExt cx="1113000" cy="1113000"/>
          </a:xfrm>
        </p:grpSpPr>
        <p:sp>
          <p:nvSpPr>
            <p:cNvPr id="179" name="Google Shape;179;p23"/>
            <p:cNvSpPr/>
            <p:nvPr/>
          </p:nvSpPr>
          <p:spPr>
            <a:xfrm>
              <a:off x="1381375" y="1645025"/>
              <a:ext cx="1113000" cy="1113000"/>
            </a:xfrm>
            <a:prstGeom prst="roundRect">
              <a:avLst>
                <a:gd fmla="val 67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352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p23"/>
            <p:cNvPicPr preferRelativeResize="0"/>
            <p:nvPr/>
          </p:nvPicPr>
          <p:blipFill rotWithShape="1">
            <a:blip r:embed="rId3">
              <a:alphaModFix/>
            </a:blip>
            <a:srcRect b="-7938" l="-7938" r="-7948" t="-7949"/>
            <a:stretch/>
          </p:blipFill>
          <p:spPr>
            <a:xfrm>
              <a:off x="1414525" y="1678175"/>
              <a:ext cx="1046700" cy="1046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23"/>
          <p:cNvGrpSpPr/>
          <p:nvPr/>
        </p:nvGrpSpPr>
        <p:grpSpPr>
          <a:xfrm>
            <a:off x="8196280" y="2613896"/>
            <a:ext cx="1895439" cy="1895439"/>
            <a:chOff x="1381375" y="1645025"/>
            <a:chExt cx="1113000" cy="1113000"/>
          </a:xfrm>
        </p:grpSpPr>
        <p:sp>
          <p:nvSpPr>
            <p:cNvPr id="182" name="Google Shape;182;p23"/>
            <p:cNvSpPr/>
            <p:nvPr/>
          </p:nvSpPr>
          <p:spPr>
            <a:xfrm>
              <a:off x="1381375" y="1645025"/>
              <a:ext cx="1113000" cy="1113000"/>
            </a:xfrm>
            <a:prstGeom prst="roundRect">
              <a:avLst>
                <a:gd fmla="val 67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352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23"/>
            <p:cNvPicPr preferRelativeResize="0"/>
            <p:nvPr/>
          </p:nvPicPr>
          <p:blipFill rotWithShape="1">
            <a:blip r:embed="rId3">
              <a:alphaModFix/>
            </a:blip>
            <a:srcRect b="-7938" l="-7938" r="-7948" t="-7949"/>
            <a:stretch/>
          </p:blipFill>
          <p:spPr>
            <a:xfrm>
              <a:off x="1414525" y="1678175"/>
              <a:ext cx="1046700" cy="104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13839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50340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9090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2394200" y="1643900"/>
            <a:ext cx="5492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Tôi nhắn tin cho một người bạn mà tôi quý mến nhưng người đó lại kể với cả trường. 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2750" y="2605450"/>
            <a:ext cx="4853904" cy="485390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" type="subTitle"/>
          </p:nvPr>
        </p:nvSpPr>
        <p:spPr>
          <a:xfrm>
            <a:off x="697250" y="246725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TÌNH HUỐNG 3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idx="1" type="subTitle"/>
          </p:nvPr>
        </p:nvSpPr>
        <p:spPr>
          <a:xfrm>
            <a:off x="697250" y="2704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TRẢ LỜI 3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8179800" y="2666100"/>
            <a:ext cx="1928400" cy="1928400"/>
          </a:xfrm>
          <a:prstGeom prst="roundRect">
            <a:avLst>
              <a:gd fmla="val 679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2352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9053" y="2865353"/>
            <a:ext cx="1529918" cy="152991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13839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650340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19090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2387075" y="1643900"/>
            <a:ext cx="54696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Tuần trước không ai thích bài tôi đăng cả, tôi cảm giác như mình không có bạn bè gì hết. 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1300" y="2262100"/>
            <a:ext cx="5559604" cy="555960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>
            <p:ph idx="1" type="subTitle"/>
          </p:nvPr>
        </p:nvSpPr>
        <p:spPr>
          <a:xfrm>
            <a:off x="685400" y="3059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TÌNH HUỐNG 4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2762750" y="2845550"/>
            <a:ext cx="2226000" cy="2226000"/>
          </a:xfrm>
          <a:prstGeom prst="roundRect">
            <a:avLst>
              <a:gd fmla="val 679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2352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600" y="2942400"/>
            <a:ext cx="2032300" cy="20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>
            <p:ph idx="1" type="subTitle"/>
          </p:nvPr>
        </p:nvSpPr>
        <p:spPr>
          <a:xfrm>
            <a:off x="697250" y="2585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TRẢ LỜI 4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13839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650340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119090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2665100" y="1643900"/>
            <a:ext cx="502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2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Tôi bị mất điện thoại, và người nhặt được nó lại lấy hình của tôi đăng lên mạng.</a:t>
            </a:r>
            <a:endParaRPr sz="32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7700" y="2425700"/>
            <a:ext cx="5246000" cy="52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>
            <p:ph idx="1" type="subTitle"/>
          </p:nvPr>
        </p:nvSpPr>
        <p:spPr>
          <a:xfrm>
            <a:off x="697250" y="2467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TÌNH HUỐNG 5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13467950" y="2845550"/>
            <a:ext cx="2226000" cy="2226000"/>
          </a:xfrm>
          <a:prstGeom prst="roundRect">
            <a:avLst>
              <a:gd fmla="val 679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2352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32300" y="3009900"/>
            <a:ext cx="1897304" cy="189730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>
            <p:ph idx="1" type="subTitle"/>
          </p:nvPr>
        </p:nvSpPr>
        <p:spPr>
          <a:xfrm>
            <a:off x="673575" y="3177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TRẢ LỜI 5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1383950" y="8880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6503400" y="8880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1909050" y="8880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0"/>
          <p:cNvGrpSpPr/>
          <p:nvPr/>
        </p:nvGrpSpPr>
        <p:grpSpPr>
          <a:xfrm>
            <a:off x="3531552" y="3716457"/>
            <a:ext cx="11233430" cy="4382235"/>
            <a:chOff x="1909875" y="1977297"/>
            <a:chExt cx="5324405" cy="1971848"/>
          </a:xfrm>
        </p:grpSpPr>
        <p:sp>
          <p:nvSpPr>
            <p:cNvPr id="258" name="Google Shape;258;p30"/>
            <p:cNvSpPr txBox="1"/>
            <p:nvPr/>
          </p:nvSpPr>
          <p:spPr>
            <a:xfrm>
              <a:off x="1909880" y="2139845"/>
              <a:ext cx="5324400" cy="180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259" name="Google Shape;259;p30"/>
            <p:cNvSpPr txBox="1"/>
            <p:nvPr/>
          </p:nvSpPr>
          <p:spPr>
            <a:xfrm>
              <a:off x="1909875" y="1977297"/>
              <a:ext cx="5324400" cy="7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" sz="480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Em</a:t>
              </a:r>
              <a:r>
                <a:rPr b="1" i="0" lang="en" sz="4800" u="none" cap="none" strike="noStrike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là một người dùng </a:t>
              </a:r>
              <a:r>
                <a:rPr b="1" lang="en" sz="480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</a:t>
              </a:r>
              <a:r>
                <a:rPr b="1" i="0" lang="en" sz="4800" u="none" cap="none" strike="noStrike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nternet dám đứng lên vì lẽ phải!</a:t>
              </a:r>
              <a:endParaRPr b="1" i="0" sz="48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Arial"/>
                <a:buNone/>
              </a:pPr>
              <a:r>
                <a:rPr b="1" lang="en" sz="480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Em</a:t>
              </a:r>
              <a:r>
                <a:rPr b="1" lang="en" sz="4800">
                  <a:solidFill>
                    <a:srgbClr val="34A85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đã góp phần lan tỏa sự tử tế và năng lượng tích cực!</a:t>
              </a:r>
              <a:endParaRPr b="1" sz="48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1" sz="48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260" name="Google Shape;260;p30"/>
          <p:cNvSpPr txBox="1"/>
          <p:nvPr/>
        </p:nvSpPr>
        <p:spPr>
          <a:xfrm>
            <a:off x="6481800" y="2607025"/>
            <a:ext cx="53244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5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Xin chúc mừng!</a:t>
            </a:r>
            <a:endParaRPr b="1" i="0" sz="40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1"/>
          <p:cNvGrpSpPr/>
          <p:nvPr/>
        </p:nvGrpSpPr>
        <p:grpSpPr>
          <a:xfrm>
            <a:off x="987552" y="639920"/>
            <a:ext cx="3733888" cy="640374"/>
            <a:chOff x="493776" y="319960"/>
            <a:chExt cx="1866944" cy="320187"/>
          </a:xfrm>
        </p:grpSpPr>
        <p:sp>
          <p:nvSpPr>
            <p:cNvPr id="268" name="Google Shape;268;p31"/>
            <p:cNvSpPr/>
            <p:nvPr/>
          </p:nvSpPr>
          <p:spPr>
            <a:xfrm>
              <a:off x="583571" y="371947"/>
              <a:ext cx="265500" cy="268200"/>
            </a:xfrm>
            <a:prstGeom prst="ellipse">
              <a:avLst/>
            </a:prstGeom>
            <a:solidFill>
              <a:srgbClr val="DCDEE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31"/>
            <p:cNvSpPr txBox="1"/>
            <p:nvPr/>
          </p:nvSpPr>
          <p:spPr>
            <a:xfrm>
              <a:off x="493776" y="319960"/>
              <a:ext cx="445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oboto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939008" y="371947"/>
              <a:ext cx="265500" cy="268200"/>
            </a:xfrm>
            <a:prstGeom prst="ellipse">
              <a:avLst/>
            </a:prstGeom>
            <a:solidFill>
              <a:srgbClr val="DCDEE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1"/>
            <p:cNvSpPr txBox="1"/>
            <p:nvPr/>
          </p:nvSpPr>
          <p:spPr>
            <a:xfrm>
              <a:off x="849212" y="319960"/>
              <a:ext cx="445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oboto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294444" y="371947"/>
              <a:ext cx="265500" cy="268200"/>
            </a:xfrm>
            <a:prstGeom prst="ellipse">
              <a:avLst/>
            </a:prstGeom>
            <a:solidFill>
              <a:srgbClr val="DCDEE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31"/>
            <p:cNvSpPr txBox="1"/>
            <p:nvPr/>
          </p:nvSpPr>
          <p:spPr>
            <a:xfrm>
              <a:off x="1204648" y="319960"/>
              <a:ext cx="445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oboto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1649880" y="371947"/>
              <a:ext cx="265500" cy="268200"/>
            </a:xfrm>
            <a:prstGeom prst="ellipse">
              <a:avLst/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31"/>
            <p:cNvSpPr txBox="1"/>
            <p:nvPr/>
          </p:nvSpPr>
          <p:spPr>
            <a:xfrm>
              <a:off x="1560084" y="319960"/>
              <a:ext cx="445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oboto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2005316" y="371947"/>
              <a:ext cx="265500" cy="268200"/>
            </a:xfrm>
            <a:prstGeom prst="ellipse">
              <a:avLst/>
            </a:prstGeom>
            <a:solidFill>
              <a:srgbClr val="DCDEE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1"/>
            <p:cNvSpPr txBox="1"/>
            <p:nvPr/>
          </p:nvSpPr>
          <p:spPr>
            <a:xfrm>
              <a:off x="1915520" y="319960"/>
              <a:ext cx="445200" cy="2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oboto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 i="0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 b="612" l="0" r="0" t="612"/>
          <a:stretch/>
        </p:blipFill>
        <p:spPr>
          <a:xfrm>
            <a:off x="16051750" y="685798"/>
            <a:ext cx="1645917" cy="18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/>
        </p:nvSpPr>
        <p:spPr>
          <a:xfrm>
            <a:off x="1143000" y="1284700"/>
            <a:ext cx="143910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3650" lIns="0" spcFirstLastPara="1" rIns="183650" wrap="square" tIns="183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en" sz="48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Tử tế thật tuyệt |</a:t>
            </a:r>
            <a:r>
              <a:rPr b="0" i="0" lang="en" sz="4800" u="none" cap="none" strike="noStrike">
                <a:solidFill>
                  <a:srgbClr val="34A8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48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Dùng Internet Tử tế</a:t>
            </a:r>
            <a:endParaRPr b="1" i="0" sz="4800" u="none" cap="none" strike="noStrike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80" name="Google Shape;280;p31"/>
          <p:cNvCxnSpPr/>
          <p:nvPr/>
        </p:nvCxnSpPr>
        <p:spPr>
          <a:xfrm>
            <a:off x="8307034" y="2835687"/>
            <a:ext cx="0" cy="5886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31"/>
          <p:cNvSpPr txBox="1"/>
          <p:nvPr/>
        </p:nvSpPr>
        <p:spPr>
          <a:xfrm>
            <a:off x="8838592" y="3077306"/>
            <a:ext cx="8851800" cy="5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Hãy tạo ảnh hưởng tích cực trên mạng và</a:t>
            </a:r>
            <a:r>
              <a:rPr b="1" i="0" lang="en" sz="32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 chọn </a:t>
            </a:r>
            <a:r>
              <a:rPr b="1" i="0" lang="en" sz="32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cách</a:t>
            </a:r>
            <a:r>
              <a:rPr b="1" i="0" lang="en" sz="32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 cư xử đẹp.</a:t>
            </a:r>
            <a:endParaRPr b="1" i="0" sz="3200" u="none" cap="none" strike="noStrike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1. Hãy tôn trọng sự khác biệt của mỗi người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30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2. 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N</a:t>
            </a: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ếu cảm thấy mình chưa rõ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 một điều gì đó,</a:t>
            </a: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hãy trao đổi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30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3. </a:t>
            </a:r>
            <a:r>
              <a:rPr lang="en" sz="30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H</a:t>
            </a:r>
            <a:r>
              <a:rPr i="0" lang="en" sz="3000" u="none" cap="none" strike="noStrike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ãy chặn những kẻ bắt nạt và báo cáo về những kẻ gây rối và học cách lan tỏa sự tử tế, những điều tích cực.</a:t>
            </a:r>
            <a:endParaRPr i="0" sz="3000" u="none" cap="none" strike="noStrike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200" y="10185225"/>
            <a:ext cx="18326398" cy="1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50" y="8702200"/>
            <a:ext cx="1621969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7550" y="3321538"/>
            <a:ext cx="6595349" cy="4415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31"/>
          <p:cNvGrpSpPr/>
          <p:nvPr/>
        </p:nvGrpSpPr>
        <p:grpSpPr>
          <a:xfrm>
            <a:off x="15063441" y="9013617"/>
            <a:ext cx="2626962" cy="797277"/>
            <a:chOff x="15136650" y="8891076"/>
            <a:chExt cx="2494504" cy="739452"/>
          </a:xfrm>
        </p:grpSpPr>
        <p:pic>
          <p:nvPicPr>
            <p:cNvPr id="286" name="Google Shape;286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136650" y="8891076"/>
              <a:ext cx="637869" cy="73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31"/>
            <p:cNvPicPr preferRelativeResize="0"/>
            <p:nvPr/>
          </p:nvPicPr>
          <p:blipFill rotWithShape="1">
            <a:blip r:embed="rId8">
              <a:alphaModFix/>
            </a:blip>
            <a:srcRect b="0" l="9" r="9" t="0"/>
            <a:stretch/>
          </p:blipFill>
          <p:spPr>
            <a:xfrm>
              <a:off x="16170579" y="9155318"/>
              <a:ext cx="1460575" cy="475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B45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808" y="0"/>
            <a:ext cx="13376369" cy="102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641575" y="4063200"/>
            <a:ext cx="7289400" cy="25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" sz="92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thật tuyệt.</a:t>
            </a:r>
            <a:endParaRPr b="1" sz="92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89175" y="1505050"/>
            <a:ext cx="139692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" sz="16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Tử Tế</a:t>
            </a:r>
            <a:endParaRPr b="1" i="0" sz="16000" u="none" cap="none" strike="noStrike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3510">
            <a:off x="8133661" y="1293182"/>
            <a:ext cx="8538652" cy="770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1200" y="8790224"/>
            <a:ext cx="9734625" cy="94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175" y="379082"/>
            <a:ext cx="637876" cy="73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171" y="658830"/>
            <a:ext cx="1460577" cy="45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2056214" y="6941863"/>
            <a:ext cx="142908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36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36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Theo em những gì mình đăng</a:t>
            </a:r>
            <a:r>
              <a:rPr lang="en" sz="36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trên mạng</a:t>
            </a:r>
            <a:endParaRPr sz="36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36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có thể ảnh hưởng đến người khác không?</a:t>
            </a:r>
            <a:endParaRPr sz="36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132415" y="1920562"/>
            <a:ext cx="220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800" u="none" cap="none" strike="noStrike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Cùng</a:t>
            </a:r>
            <a:endParaRPr b="1" i="0" sz="3600" u="none" cap="none" strike="noStrike">
              <a:solidFill>
                <a:srgbClr val="00B05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132413" y="2903179"/>
            <a:ext cx="85764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400" u="none" cap="none" strike="noStrike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THẢO </a:t>
            </a:r>
            <a:endParaRPr b="1" sz="28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400" u="none" cap="none" strike="noStrike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LUẬN.</a:t>
            </a:r>
            <a:endParaRPr b="1" sz="2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00" y="10185225"/>
            <a:ext cx="18326398" cy="1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2275" y="2412720"/>
            <a:ext cx="2426550" cy="3985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5"/>
          <p:cNvGrpSpPr/>
          <p:nvPr/>
        </p:nvGrpSpPr>
        <p:grpSpPr>
          <a:xfrm>
            <a:off x="15063441" y="9013617"/>
            <a:ext cx="2626962" cy="797277"/>
            <a:chOff x="15136650" y="8891076"/>
            <a:chExt cx="2494504" cy="739452"/>
          </a:xfrm>
        </p:grpSpPr>
        <p:pic>
          <p:nvPicPr>
            <p:cNvPr id="97" name="Google Shape;9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136650" y="8891076"/>
              <a:ext cx="637869" cy="73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/>
            <p:cNvPicPr preferRelativeResize="0"/>
            <p:nvPr/>
          </p:nvPicPr>
          <p:blipFill rotWithShape="1">
            <a:blip r:embed="rId6">
              <a:alphaModFix/>
            </a:blip>
            <a:srcRect b="0" l="9" r="9" t="0"/>
            <a:stretch/>
          </p:blipFill>
          <p:spPr>
            <a:xfrm>
              <a:off x="16170579" y="9155318"/>
              <a:ext cx="1460575" cy="475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2102700" y="3606650"/>
            <a:ext cx="140826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Hãy chọn cách cư xử đẹp!</a:t>
            </a:r>
            <a:endParaRPr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4400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Hãy đ</a:t>
            </a:r>
            <a:r>
              <a:rPr lang="en" sz="4400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ối xử với người khác theo cách mà mình muốn được đối xử!</a:t>
            </a:r>
            <a:endParaRPr sz="4400">
              <a:solidFill>
                <a:srgbClr val="00B05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00" y="10185225"/>
            <a:ext cx="18326398" cy="10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6"/>
          <p:cNvGrpSpPr/>
          <p:nvPr/>
        </p:nvGrpSpPr>
        <p:grpSpPr>
          <a:xfrm>
            <a:off x="15063441" y="9013617"/>
            <a:ext cx="2626962" cy="797277"/>
            <a:chOff x="15136650" y="8891076"/>
            <a:chExt cx="2494504" cy="739452"/>
          </a:xfrm>
        </p:grpSpPr>
        <p:pic>
          <p:nvPicPr>
            <p:cNvPr id="106" name="Google Shape;10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36650" y="8891076"/>
              <a:ext cx="637869" cy="73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5">
              <a:alphaModFix/>
            </a:blip>
            <a:srcRect b="0" l="9" r="9" t="0"/>
            <a:stretch/>
          </p:blipFill>
          <p:spPr>
            <a:xfrm>
              <a:off x="16170579" y="9155318"/>
              <a:ext cx="1460575" cy="475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2297850" y="3611150"/>
            <a:ext cx="13692300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Hãy trở thành một người dùng Internet</a:t>
            </a:r>
            <a:r>
              <a:rPr lang="en" sz="44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44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44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d</a:t>
            </a:r>
            <a:r>
              <a:rPr lang="en" sz="44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ám đứng lên vì lẽ phải</a:t>
            </a:r>
            <a:r>
              <a:rPr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. Học cách</a:t>
            </a:r>
            <a:r>
              <a:rPr lang="en" sz="44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4400">
                <a:solidFill>
                  <a:srgbClr val="00B050"/>
                </a:solidFill>
                <a:latin typeface="Google Sans"/>
                <a:ea typeface="Google Sans"/>
                <a:cs typeface="Google Sans"/>
                <a:sym typeface="Google Sans"/>
              </a:rPr>
              <a:t>lan tỏa sự tử tế,</a:t>
            </a:r>
            <a:endParaRPr sz="4400">
              <a:solidFill>
                <a:srgbClr val="00B05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 đứng những kẻ bắt nạt và gây rối. </a:t>
            </a:r>
            <a:endParaRPr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00" y="10185225"/>
            <a:ext cx="18326398" cy="10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7"/>
          <p:cNvGrpSpPr/>
          <p:nvPr/>
        </p:nvGrpSpPr>
        <p:grpSpPr>
          <a:xfrm>
            <a:off x="15063441" y="9013617"/>
            <a:ext cx="2626962" cy="797277"/>
            <a:chOff x="15136650" y="8891076"/>
            <a:chExt cx="2494504" cy="739452"/>
          </a:xfrm>
        </p:grpSpPr>
        <p:pic>
          <p:nvPicPr>
            <p:cNvPr id="115" name="Google Shape;11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36650" y="8891076"/>
              <a:ext cx="637869" cy="73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7"/>
            <p:cNvPicPr preferRelativeResize="0"/>
            <p:nvPr/>
          </p:nvPicPr>
          <p:blipFill rotWithShape="1">
            <a:blip r:embed="rId5">
              <a:alphaModFix/>
            </a:blip>
            <a:srcRect b="0" l="9" r="9" t="0"/>
            <a:stretch/>
          </p:blipFill>
          <p:spPr>
            <a:xfrm>
              <a:off x="16170579" y="9155318"/>
              <a:ext cx="1460575" cy="475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463625" y="1643900"/>
            <a:ext cx="5359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Một người bạn cùng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lớp đang bị bắt nạt. 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Có vẻ họ cần 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sự tử tế.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709075" y="3651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LUYỆN TẬP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3250" y="2244050"/>
            <a:ext cx="5542204" cy="554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75" y="8702200"/>
            <a:ext cx="1621925" cy="11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697250" y="3059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LUYỆN TẬP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2740600" y="2848780"/>
            <a:ext cx="2226000" cy="2226000"/>
          </a:xfrm>
          <a:prstGeom prst="roundRect">
            <a:avLst>
              <a:gd fmla="val 679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2352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250" y="2999450"/>
            <a:ext cx="1924704" cy="1924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13436650" y="2848780"/>
            <a:ext cx="2226000" cy="2226000"/>
          </a:xfrm>
          <a:prstGeom prst="roundRect">
            <a:avLst>
              <a:gd fmla="val 679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2352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7300" y="2999450"/>
            <a:ext cx="1924704" cy="1924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3839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50340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19090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436500" y="1643900"/>
            <a:ext cx="502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Bạn Mi vừa rớt bài kiểm tra toán, và ai cũng kêu bạn dốt. 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685425" y="32960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TÌNH HUỐNG 1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1750" y="2616200"/>
            <a:ext cx="4927100" cy="4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9520" y="3273284"/>
            <a:ext cx="384300" cy="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673575" y="317750"/>
            <a:ext cx="46980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3600"/>
              <a:buNone/>
            </a:pPr>
            <a:r>
              <a:rPr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TRẢ LỜI 1</a:t>
            </a:r>
            <a:endParaRPr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2762750" y="2845550"/>
            <a:ext cx="2226000" cy="2226000"/>
            <a:chOff x="1381375" y="1645025"/>
            <a:chExt cx="1113000" cy="1113000"/>
          </a:xfrm>
        </p:grpSpPr>
        <p:sp>
          <p:nvSpPr>
            <p:cNvPr id="157" name="Google Shape;157;p21"/>
            <p:cNvSpPr/>
            <p:nvPr/>
          </p:nvSpPr>
          <p:spPr>
            <a:xfrm>
              <a:off x="1381375" y="1645025"/>
              <a:ext cx="1113000" cy="1113000"/>
            </a:xfrm>
            <a:prstGeom prst="roundRect">
              <a:avLst>
                <a:gd fmla="val 67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352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21"/>
            <p:cNvPicPr preferRelativeResize="0"/>
            <p:nvPr/>
          </p:nvPicPr>
          <p:blipFill rotWithShape="1">
            <a:blip r:embed="rId3">
              <a:alphaModFix/>
            </a:blip>
            <a:srcRect b="-11652" l="-11652" r="-11652" t="-11652"/>
            <a:stretch/>
          </p:blipFill>
          <p:spPr>
            <a:xfrm>
              <a:off x="1439150" y="1702800"/>
              <a:ext cx="997450" cy="99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21"/>
          <p:cNvSpPr txBox="1"/>
          <p:nvPr/>
        </p:nvSpPr>
        <p:spPr>
          <a:xfrm>
            <a:off x="13839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Lan tỏa năng lượng tích cực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50340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Chặn</a:t>
            </a:r>
            <a:r>
              <a:rPr b="1" lang="en" sz="4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1909050" y="811850"/>
            <a:ext cx="5281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Báo cáo</a:t>
            </a:r>
            <a:endParaRPr b="1" sz="44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4400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kẻ gây rối</a:t>
            </a:r>
            <a:endParaRPr b="1" i="0" sz="4400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3827" y="9013622"/>
            <a:ext cx="688799" cy="79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8400" y="9329723"/>
            <a:ext cx="1532447" cy="4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